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698" r:id="rId3"/>
    <p:sldMasterId id="2147483709" r:id="rId4"/>
    <p:sldMasterId id="2147483720" r:id="rId5"/>
    <p:sldMasterId id="2147483731" r:id="rId6"/>
  </p:sldMasterIdLst>
  <p:notesMasterIdLst>
    <p:notesMasterId r:id="rId9"/>
  </p:notesMasterIdLst>
  <p:handoutMasterIdLst>
    <p:handoutMasterId r:id="rId10"/>
  </p:handoutMasterIdLst>
  <p:sldIdLst>
    <p:sldId id="1692" r:id="rId7"/>
    <p:sldId id="1699" r:id="rId8"/>
  </p:sldIdLst>
  <p:sldSz cx="9144000" cy="5143500" type="screen16x9"/>
  <p:notesSz cx="6797675" cy="9926638"/>
  <p:defaultTextStyle>
    <a:defPPr>
      <a:defRPr lang="ru-RU"/>
    </a:defPPr>
    <a:lvl1pPr marL="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663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2880">
          <p15:clr>
            <a:srgbClr val="A4A3A4"/>
          </p15:clr>
        </p15:guide>
        <p15:guide id="8" pos="159">
          <p15:clr>
            <a:srgbClr val="A4A3A4"/>
          </p15:clr>
        </p15:guide>
        <p15:guide id="9" pos="5601">
          <p15:clr>
            <a:srgbClr val="A4A3A4"/>
          </p15:clr>
        </p15:guide>
        <p15:guide id="10" pos="158">
          <p15:clr>
            <a:srgbClr val="A4A3A4"/>
          </p15:clr>
        </p15:guide>
        <p15:guide id="11" orient="horz" pos="1756">
          <p15:clr>
            <a:srgbClr val="A4A3A4"/>
          </p15:clr>
        </p15:guide>
        <p15:guide id="12" orient="horz" pos="123">
          <p15:clr>
            <a:srgbClr val="A4A3A4"/>
          </p15:clr>
        </p15:guide>
        <p15:guide id="13" orient="horz" pos="2675">
          <p15:clr>
            <a:srgbClr val="A4A3A4"/>
          </p15:clr>
        </p15:guide>
        <p15:guide id="14" orient="horz" pos="2947">
          <p15:clr>
            <a:srgbClr val="A4A3A4"/>
          </p15:clr>
        </p15:guide>
        <p15:guide id="15" orient="horz" pos="497">
          <p15:clr>
            <a:srgbClr val="A4A3A4"/>
          </p15:clr>
        </p15:guide>
        <p15:guide id="16" orient="horz" pos="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хоменко Олег Николаевич" initials="ПО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EDF4"/>
    <a:srgbClr val="FF0000"/>
    <a:srgbClr val="006600"/>
    <a:srgbClr val="009900"/>
    <a:srgbClr val="9900CC"/>
    <a:srgbClr val="F37065"/>
    <a:srgbClr val="0072BC"/>
    <a:srgbClr val="89B1D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52" autoAdjust="0"/>
    <p:restoredTop sz="94970" autoAdjust="0"/>
  </p:normalViewPr>
  <p:slideViewPr>
    <p:cSldViewPr>
      <p:cViewPr>
        <p:scale>
          <a:sx n="120" d="100"/>
          <a:sy n="120" d="100"/>
        </p:scale>
        <p:origin x="-792" y="-58"/>
      </p:cViewPr>
      <p:guideLst>
        <p:guide orient="horz" pos="2341"/>
        <p:guide orient="horz" pos="164"/>
        <p:guide orient="horz" pos="3566"/>
        <p:guide orient="horz" pos="3929"/>
        <p:guide orient="horz" pos="663"/>
        <p:guide orient="horz" pos="799"/>
        <p:guide orient="horz" pos="1756"/>
        <p:guide orient="horz" pos="123"/>
        <p:guide orient="horz" pos="2675"/>
        <p:guide orient="horz" pos="2947"/>
        <p:guide orient="horz" pos="497"/>
        <p:guide orient="horz" pos="599"/>
        <p:guide pos="2880"/>
        <p:guide pos="159"/>
        <p:guide pos="5601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0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396C87FA-7439-4BC2-99EF-21E23532BE2D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2F16D17D-C6F1-414D-8364-CAA933160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13.10.2020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7" rIns="91437" bIns="457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37" tIns="45717" rIns="91437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17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302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5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8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9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031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3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6685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9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3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682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155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840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88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1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109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87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750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768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2509573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30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28802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780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27316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9504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36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3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74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3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11411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smtClean="0">
                <a:solidFill>
                  <a:prstClr val="white"/>
                </a:solidFill>
              </a:rPr>
              <a:pPr/>
              <a:t>1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76" name="Sev01"/>
          <p:cNvSpPr>
            <a:spLocks noChangeAspect="1"/>
          </p:cNvSpPr>
          <p:nvPr/>
        </p:nvSpPr>
        <p:spPr>
          <a:xfrm>
            <a:off x="4278453" y="3306428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32ACF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7" name="Freeform 166"/>
          <p:cNvSpPr>
            <a:spLocks noEditPoints="1"/>
          </p:cNvSpPr>
          <p:nvPr/>
        </p:nvSpPr>
        <p:spPr bwMode="auto">
          <a:xfrm>
            <a:off x="4575925" y="3602664"/>
            <a:ext cx="335868" cy="338338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rgbClr val="32ACF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Sev01"/>
          <p:cNvSpPr>
            <a:spLocks noChangeAspect="1"/>
          </p:cNvSpPr>
          <p:nvPr/>
        </p:nvSpPr>
        <p:spPr>
          <a:xfrm>
            <a:off x="5315379" y="1296216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0476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9" name="Sev01"/>
          <p:cNvSpPr>
            <a:spLocks noChangeAspect="1"/>
          </p:cNvSpPr>
          <p:nvPr/>
        </p:nvSpPr>
        <p:spPr>
          <a:xfrm>
            <a:off x="4796916" y="2278600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A1A1A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5621381" y="1613694"/>
            <a:ext cx="318809" cy="29585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rgbClr val="0476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Freeform 96"/>
          <p:cNvSpPr>
            <a:spLocks noEditPoints="1"/>
          </p:cNvSpPr>
          <p:nvPr/>
        </p:nvSpPr>
        <p:spPr bwMode="auto">
          <a:xfrm>
            <a:off x="5116067" y="2588609"/>
            <a:ext cx="292511" cy="310793"/>
          </a:xfrm>
          <a:custGeom>
            <a:avLst/>
            <a:gdLst/>
            <a:ahLst/>
            <a:cxnLst>
              <a:cxn ang="0">
                <a:pos x="30" y="63"/>
              </a:cxn>
              <a:cxn ang="0">
                <a:pos x="0" y="34"/>
              </a:cxn>
              <a:cxn ang="0">
                <a:pos x="12" y="10"/>
              </a:cxn>
              <a:cxn ang="0">
                <a:pos x="19" y="11"/>
              </a:cxn>
              <a:cxn ang="0">
                <a:pos x="18" y="18"/>
              </a:cxn>
              <a:cxn ang="0">
                <a:pos x="10" y="34"/>
              </a:cxn>
              <a:cxn ang="0">
                <a:pos x="30" y="53"/>
              </a:cxn>
              <a:cxn ang="0">
                <a:pos x="49" y="34"/>
              </a:cxn>
              <a:cxn ang="0">
                <a:pos x="41" y="18"/>
              </a:cxn>
              <a:cxn ang="0">
                <a:pos x="40" y="11"/>
              </a:cxn>
              <a:cxn ang="0">
                <a:pos x="47" y="10"/>
              </a:cxn>
              <a:cxn ang="0">
                <a:pos x="59" y="34"/>
              </a:cxn>
              <a:cxn ang="0">
                <a:pos x="30" y="63"/>
              </a:cxn>
              <a:cxn ang="0">
                <a:pos x="34" y="29"/>
              </a:cxn>
              <a:cxn ang="0">
                <a:pos x="30" y="34"/>
              </a:cxn>
              <a:cxn ang="0">
                <a:pos x="25" y="29"/>
              </a:cxn>
              <a:cxn ang="0">
                <a:pos x="25" y="5"/>
              </a:cxn>
              <a:cxn ang="0">
                <a:pos x="30" y="0"/>
              </a:cxn>
              <a:cxn ang="0">
                <a:pos x="34" y="5"/>
              </a:cxn>
              <a:cxn ang="0">
                <a:pos x="34" y="29"/>
              </a:cxn>
            </a:cxnLst>
            <a:rect l="0" t="0" r="r" b="b"/>
            <a:pathLst>
              <a:path w="59" h="63">
                <a:moveTo>
                  <a:pt x="30" y="63"/>
                </a:moveTo>
                <a:cubicBezTo>
                  <a:pt x="14" y="63"/>
                  <a:pt x="0" y="50"/>
                  <a:pt x="0" y="34"/>
                </a:cubicBezTo>
                <a:cubicBezTo>
                  <a:pt x="0" y="24"/>
                  <a:pt x="5" y="16"/>
                  <a:pt x="12" y="10"/>
                </a:cubicBezTo>
                <a:cubicBezTo>
                  <a:pt x="14" y="9"/>
                  <a:pt x="17" y="9"/>
                  <a:pt x="19" y="11"/>
                </a:cubicBezTo>
                <a:cubicBezTo>
                  <a:pt x="21" y="14"/>
                  <a:pt x="20" y="17"/>
                  <a:pt x="18" y="18"/>
                </a:cubicBezTo>
                <a:cubicBezTo>
                  <a:pt x="13" y="22"/>
                  <a:pt x="10" y="28"/>
                  <a:pt x="10" y="34"/>
                </a:cubicBezTo>
                <a:cubicBezTo>
                  <a:pt x="10" y="44"/>
                  <a:pt x="19" y="53"/>
                  <a:pt x="30" y="53"/>
                </a:cubicBezTo>
                <a:cubicBezTo>
                  <a:pt x="40" y="53"/>
                  <a:pt x="49" y="44"/>
                  <a:pt x="49" y="34"/>
                </a:cubicBezTo>
                <a:cubicBezTo>
                  <a:pt x="49" y="28"/>
                  <a:pt x="46" y="22"/>
                  <a:pt x="41" y="18"/>
                </a:cubicBezTo>
                <a:cubicBezTo>
                  <a:pt x="39" y="17"/>
                  <a:pt x="39" y="14"/>
                  <a:pt x="40" y="11"/>
                </a:cubicBezTo>
                <a:cubicBezTo>
                  <a:pt x="42" y="9"/>
                  <a:pt x="45" y="9"/>
                  <a:pt x="47" y="10"/>
                </a:cubicBezTo>
                <a:cubicBezTo>
                  <a:pt x="55" y="16"/>
                  <a:pt x="59" y="24"/>
                  <a:pt x="59" y="34"/>
                </a:cubicBezTo>
                <a:cubicBezTo>
                  <a:pt x="59" y="50"/>
                  <a:pt x="46" y="63"/>
                  <a:pt x="30" y="63"/>
                </a:cubicBezTo>
                <a:close/>
                <a:moveTo>
                  <a:pt x="34" y="29"/>
                </a:moveTo>
                <a:cubicBezTo>
                  <a:pt x="34" y="32"/>
                  <a:pt x="32" y="34"/>
                  <a:pt x="30" y="34"/>
                </a:cubicBezTo>
                <a:cubicBezTo>
                  <a:pt x="27" y="34"/>
                  <a:pt x="25" y="32"/>
                  <a:pt x="25" y="29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"/>
                  <a:pt x="27" y="0"/>
                  <a:pt x="30" y="0"/>
                </a:cubicBezTo>
                <a:cubicBezTo>
                  <a:pt x="32" y="0"/>
                  <a:pt x="34" y="2"/>
                  <a:pt x="34" y="5"/>
                </a:cubicBezTo>
                <a:lnTo>
                  <a:pt x="34" y="29"/>
                </a:lnTo>
                <a:close/>
              </a:path>
            </a:pathLst>
          </a:custGeom>
          <a:solidFill>
            <a:srgbClr val="A1A1A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75"/>
          <p:cNvGrpSpPr/>
          <p:nvPr/>
        </p:nvGrpSpPr>
        <p:grpSpPr>
          <a:xfrm>
            <a:off x="-5511" y="1311682"/>
            <a:ext cx="4087561" cy="2925556"/>
            <a:chOff x="1" y="1547225"/>
            <a:chExt cx="4087561" cy="2925556"/>
          </a:xfrm>
        </p:grpSpPr>
        <p:sp>
          <p:nvSpPr>
            <p:cNvPr id="83" name="Freeform 2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4" name="Freeform 2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85" name="Freeform 61"/>
          <p:cNvSpPr/>
          <p:nvPr/>
        </p:nvSpPr>
        <p:spPr>
          <a:xfrm rot="16200000" flipV="1">
            <a:off x="116946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Freeform 62"/>
          <p:cNvSpPr/>
          <p:nvPr/>
        </p:nvSpPr>
        <p:spPr>
          <a:xfrm rot="16200000" flipV="1">
            <a:off x="1776876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A1A1A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7" name="Freeform 65"/>
          <p:cNvSpPr/>
          <p:nvPr/>
        </p:nvSpPr>
        <p:spPr>
          <a:xfrm rot="16200000" flipV="1">
            <a:off x="580582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476B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5029" y="1539936"/>
            <a:ext cx="24825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Стартовый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500 тысяч рублей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включительно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Без обеспечения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0 месяцев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58501" y="2429441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lang="ru-RU" sz="1200" b="1" kern="0" dirty="0" smtClean="0">
                <a:solidFill>
                  <a:sysClr val="window" lastClr="FFFFFF"/>
                </a:solidFill>
              </a:rPr>
              <a:t>На развитие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500 тыс. рублей до 1 млн 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Без обеспечения</a:t>
            </a:r>
            <a:endParaRPr lang="en-US" sz="1000" kern="0" dirty="0" smtClean="0">
              <a:solidFill>
                <a:sysClr val="window" lastClr="FFFFFF"/>
              </a:solidFill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3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0924" y="3336792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Инвестиционный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 до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Поручительство и твердый залог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6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166" y="1675388"/>
            <a:ext cx="28199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Срок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36 месяцев</a:t>
            </a: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Упрощенный порядок выдачи кредита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пакетом документов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Справка ФНС (сервис Мой налог)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Анкета и Заявка</a:t>
            </a:r>
          </a:p>
          <a:p>
            <a:pPr lvl="0" defTabSz="914400"/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Возможность погашения ранее </a:t>
            </a: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выданного кредита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676" y="2460218"/>
            <a:ext cx="1770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200" b="1" kern="0" dirty="0" smtClean="0">
                <a:solidFill>
                  <a:sysClr val="window" lastClr="FFFFFF"/>
                </a:solidFill>
              </a:rPr>
              <a:t>Ставка по кредиту </a:t>
            </a:r>
            <a:endParaRPr lang="en-US" sz="1200" kern="0" dirty="0">
              <a:solidFill>
                <a:sysClr val="window" lastClr="FFFFFF"/>
              </a:solidFill>
            </a:endParaRPr>
          </a:p>
          <a:p>
            <a:pPr lvl="0" defTabSz="914400"/>
            <a:r>
              <a:rPr lang="en-US" sz="1000" kern="0" dirty="0">
                <a:solidFill>
                  <a:sysClr val="window" lastClr="FFFFFF"/>
                </a:solidFill>
              </a:rPr>
              <a:t>     </a:t>
            </a:r>
            <a:r>
              <a:rPr lang="ru-RU" sz="1600" b="1" kern="0" dirty="0" smtClean="0">
                <a:solidFill>
                  <a:sysClr val="window" lastClr="FFFFFF"/>
                </a:solidFill>
              </a:rPr>
              <a:t>7,75% </a:t>
            </a:r>
            <a:endParaRPr lang="en-US" sz="1600" b="1" kern="0" dirty="0">
              <a:solidFill>
                <a:sysClr val="window" lastClr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8144" y="3275236"/>
            <a:ext cx="344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До 60 месяцев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Выдача </a:t>
            </a:r>
            <a:r>
              <a:rPr lang="ru-RU" sz="1000" kern="0" dirty="0">
                <a:solidFill>
                  <a:sysClr val="window" lastClr="FFFFFF"/>
                </a:solidFill>
              </a:rPr>
              <a:t>кредита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пакетом документов + оформление залогового обеспечения по кредиту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78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4" grpId="0"/>
      <p:bldP spid="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-5145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618" y="1342124"/>
            <a:ext cx="151804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76BF"/>
                </a:solidFill>
                <a:effectLst/>
                <a:uLnTx/>
                <a:uFillTx/>
              </a:rPr>
              <a:t>До 500 тыс. рублей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476BF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618" y="1537858"/>
            <a:ext cx="2621652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Стартовый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Без обеспечения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618" y="2187131"/>
            <a:ext cx="24488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 smtClean="0">
                <a:solidFill>
                  <a:srgbClr val="0E5A8B"/>
                </a:solidFill>
              </a:rPr>
              <a:t>От </a:t>
            </a:r>
            <a:r>
              <a:rPr lang="ru-RU" sz="1200" b="1" kern="0" dirty="0">
                <a:solidFill>
                  <a:srgbClr val="0E5A8B"/>
                </a:solidFill>
              </a:rPr>
              <a:t>500 тыс. рублей до 1 млн. </a:t>
            </a:r>
            <a:r>
              <a:rPr lang="ru-RU" sz="1200" b="1" kern="0" dirty="0" smtClean="0">
                <a:solidFill>
                  <a:srgbClr val="0E5A8B"/>
                </a:solidFill>
              </a:rPr>
              <a:t>рублей</a:t>
            </a:r>
            <a:endParaRPr lang="ru-RU" sz="1200" b="1" kern="0" dirty="0">
              <a:solidFill>
                <a:srgbClr val="0E5A8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4617" y="2584394"/>
            <a:ext cx="2621653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На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развитие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Без обеспечения 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69752" y="3760388"/>
            <a:ext cx="26593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>
                <a:solidFill>
                  <a:srgbClr val="32ACFA"/>
                </a:solidFill>
              </a:rPr>
              <a:t>От </a:t>
            </a:r>
            <a:r>
              <a:rPr lang="ru-RU" sz="1200" b="1" kern="0" dirty="0" smtClean="0">
                <a:solidFill>
                  <a:srgbClr val="32ACFA"/>
                </a:solidFill>
              </a:rPr>
              <a:t>1 млн рублей </a:t>
            </a:r>
            <a:r>
              <a:rPr lang="ru-RU" sz="1200" b="1" kern="0" dirty="0">
                <a:solidFill>
                  <a:srgbClr val="32ACFA"/>
                </a:solidFill>
              </a:rPr>
              <a:t>до </a:t>
            </a:r>
            <a:r>
              <a:rPr lang="ru-RU" sz="1200" b="1" kern="0" dirty="0" smtClean="0">
                <a:solidFill>
                  <a:srgbClr val="32ACFA"/>
                </a:solidFill>
              </a:rPr>
              <a:t>5 млн рублей</a:t>
            </a:r>
            <a:endParaRPr lang="ru-RU" sz="1200" b="1" kern="0" dirty="0">
              <a:solidFill>
                <a:srgbClr val="32ACF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9752" y="4005335"/>
            <a:ext cx="2621653" cy="569387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Инвестиционный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Обеспечение: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Поручительство 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 твердый залог </a:t>
            </a:r>
          </a:p>
        </p:txBody>
      </p:sp>
      <p:grpSp>
        <p:nvGrpSpPr>
          <p:cNvPr id="44" name="Group 22"/>
          <p:cNvGrpSpPr/>
          <p:nvPr/>
        </p:nvGrpSpPr>
        <p:grpSpPr>
          <a:xfrm>
            <a:off x="404060" y="1281862"/>
            <a:ext cx="723797" cy="703075"/>
            <a:chOff x="759824" y="1438589"/>
            <a:chExt cx="723797" cy="703075"/>
          </a:xfrm>
        </p:grpSpPr>
        <p:sp>
          <p:nvSpPr>
            <p:cNvPr id="45" name="Oval 24"/>
            <p:cNvSpPr/>
            <p:nvPr/>
          </p:nvSpPr>
          <p:spPr>
            <a:xfrm>
              <a:off x="759824" y="1438589"/>
              <a:ext cx="723797" cy="703075"/>
            </a:xfrm>
            <a:prstGeom prst="ellipse">
              <a:avLst/>
            </a:prstGeom>
            <a:solidFill>
              <a:srgbClr val="0476B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ontAwesome" pitchFamily="2" charset="0"/>
                <a:ea typeface="+mn-ea"/>
              </a:endParaRPr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936537" y="1604941"/>
              <a:ext cx="370370" cy="37037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23"/>
          <p:cNvGrpSpPr/>
          <p:nvPr/>
        </p:nvGrpSpPr>
        <p:grpSpPr>
          <a:xfrm>
            <a:off x="404060" y="2186065"/>
            <a:ext cx="723797" cy="703077"/>
            <a:chOff x="759824" y="2445278"/>
            <a:chExt cx="723797" cy="703077"/>
          </a:xfrm>
        </p:grpSpPr>
        <p:sp>
          <p:nvSpPr>
            <p:cNvPr id="48" name="Oval 30"/>
            <p:cNvSpPr/>
            <p:nvPr/>
          </p:nvSpPr>
          <p:spPr>
            <a:xfrm>
              <a:off x="759824" y="2445278"/>
              <a:ext cx="723797" cy="703077"/>
            </a:xfrm>
            <a:prstGeom prst="ellipse">
              <a:avLst/>
            </a:prstGeom>
            <a:solidFill>
              <a:srgbClr val="0E5A8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955916" y="2631010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25"/>
          <p:cNvGrpSpPr/>
          <p:nvPr/>
        </p:nvGrpSpPr>
        <p:grpSpPr>
          <a:xfrm>
            <a:off x="391524" y="3734762"/>
            <a:ext cx="723797" cy="703077"/>
            <a:chOff x="759824" y="3453400"/>
            <a:chExt cx="723797" cy="703077"/>
          </a:xfrm>
        </p:grpSpPr>
        <p:sp>
          <p:nvSpPr>
            <p:cNvPr id="51" name="Oval 35"/>
            <p:cNvSpPr/>
            <p:nvPr/>
          </p:nvSpPr>
          <p:spPr>
            <a:xfrm>
              <a:off x="759824" y="3453400"/>
              <a:ext cx="723797" cy="703077"/>
            </a:xfrm>
            <a:prstGeom prst="ellipse">
              <a:avLst/>
            </a:pr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73402" y="3588251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sp>
        <p:nvSpPr>
          <p:cNvPr id="101" name="TextBox 100"/>
          <p:cNvSpPr txBox="1"/>
          <p:nvPr/>
        </p:nvSpPr>
        <p:spPr>
          <a:xfrm>
            <a:off x="5029766" y="1203625"/>
            <a:ext cx="10807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 КРЕДИТА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2781" y="120362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СТАВКА ПО КРЕДИТУ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1" y="1582683"/>
            <a:ext cx="603089" cy="58837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197" y="1547375"/>
            <a:ext cx="632508" cy="60308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56615" y="1702204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36 месяцев включительно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*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54684" y="1669749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0" y="3362948"/>
            <a:ext cx="603089" cy="58837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656614" y="3482469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60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месяцев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включительно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54683" y="3450014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227" y="3347577"/>
            <a:ext cx="632508" cy="603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19205" y="222275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на следующий за днем заключения кредитного договора рабочий день, без предоставления Заемщиком Заявления на предоставление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кредита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119206" y="402598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осуществляется после исполнения Заемщиком обязательств, предусмотренных кредитной и/или обеспечительной документацией 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26033</TotalTime>
  <Words>254</Words>
  <Application>Microsoft Office PowerPoint</Application>
  <PresentationFormat>Экран (16:9)</PresentationFormat>
  <Paragraphs>48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Тема Office</vt:lpstr>
      <vt:lpstr>1_Custom Design</vt:lpstr>
      <vt:lpstr>2_Custom Design</vt:lpstr>
      <vt:lpstr>3_Custom Design</vt:lpstr>
      <vt:lpstr>4_Custom Design</vt:lpstr>
      <vt:lpstr>1_Тема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Базилюк Тарас Александрович</dc:creator>
  <cp:lastModifiedBy>Аракелянц Нина Рудольфовна</cp:lastModifiedBy>
  <cp:revision>903</cp:revision>
  <cp:lastPrinted>2020-09-21T07:10:50Z</cp:lastPrinted>
  <dcterms:created xsi:type="dcterms:W3CDTF">2017-08-03T13:00:25Z</dcterms:created>
  <dcterms:modified xsi:type="dcterms:W3CDTF">2020-10-13T11:10:18Z</dcterms:modified>
</cp:coreProperties>
</file>